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Goal setting in sports performance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743075"/>
            <a:ext cx="11131488" cy="493393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/>
              <a:t>Goal setting is used to increase a performers motivation, confidence and persistence on task. </a:t>
            </a:r>
            <a:r>
              <a:rPr lang="en-US" err="1"/>
              <a:t>E.g</a:t>
            </a:r>
            <a:r>
              <a:rPr lang="en-US"/>
              <a:t> training or developing skills. </a:t>
            </a:r>
          </a:p>
          <a:p>
            <a:pPr>
              <a:buNone/>
            </a:pPr>
            <a:r>
              <a:rPr lang="en-US"/>
              <a:t>Participants in sport are often faced with complex and threatening situation and may feel anxious. </a:t>
            </a:r>
          </a:p>
          <a:p>
            <a:pPr>
              <a:buNone/>
            </a:pPr>
            <a:r>
              <a:rPr lang="en-US"/>
              <a:t>Goal setting can help to alleviate this anxiety by controlling arousal and ultimately to enhance performance.</a:t>
            </a:r>
          </a:p>
          <a:p>
            <a:pPr>
              <a:buNone/>
            </a:pPr>
            <a:r>
              <a:rPr lang="en-US"/>
              <a:t>Goal setting is used to increase attentional focus and to help to monitor performance.</a:t>
            </a:r>
          </a:p>
        </p:txBody>
      </p:sp>
    </p:spTree>
    <p:extLst>
      <p:ext uri="{BB962C8B-B14F-4D97-AF65-F5344CB8AC3E}">
        <p14:creationId xmlns:p14="http://schemas.microsoft.com/office/powerpoint/2010/main" val="1731309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 ways goal setting can be used to affect performance.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743075"/>
            <a:ext cx="11131488" cy="493393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/>
              <a:t>1 – By directing attention</a:t>
            </a:r>
          </a:p>
          <a:p>
            <a:pPr>
              <a:buNone/>
            </a:pPr>
            <a:r>
              <a:rPr lang="en-US"/>
              <a:t>2 – By regulating the amount of effort put into a given task. </a:t>
            </a:r>
          </a:p>
          <a:p>
            <a:pPr>
              <a:buNone/>
            </a:pPr>
            <a:r>
              <a:rPr lang="en-US"/>
              <a:t>3 – Ensuring effort is sustained until the goal is reached. </a:t>
            </a:r>
          </a:p>
          <a:p>
            <a:pPr>
              <a:buNone/>
            </a:pPr>
            <a:r>
              <a:rPr lang="en-US"/>
              <a:t>4 – By motivating people to develop a variety of strategies to reach their goal </a:t>
            </a:r>
          </a:p>
        </p:txBody>
      </p:sp>
    </p:spTree>
    <p:extLst>
      <p:ext uri="{BB962C8B-B14F-4D97-AF65-F5344CB8AC3E}">
        <p14:creationId xmlns:p14="http://schemas.microsoft.com/office/powerpoint/2010/main" val="2638737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SMART goal setting.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743075"/>
            <a:ext cx="11131488" cy="493393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/>
              <a:t>S</a:t>
            </a:r>
          </a:p>
          <a:p>
            <a:pPr>
              <a:buNone/>
            </a:pPr>
            <a:r>
              <a:rPr lang="en-US"/>
              <a:t>M</a:t>
            </a:r>
          </a:p>
          <a:p>
            <a:pPr>
              <a:buNone/>
            </a:pPr>
            <a:r>
              <a:rPr lang="en-US"/>
              <a:t>A</a:t>
            </a:r>
          </a:p>
          <a:p>
            <a:pPr>
              <a:buNone/>
            </a:pPr>
            <a:r>
              <a:rPr lang="en-US"/>
              <a:t>R</a:t>
            </a:r>
          </a:p>
          <a:p>
            <a:pPr>
              <a:buNone/>
            </a:pPr>
            <a:r>
              <a:rPr lang="en-US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498904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SMART goal setting.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743075"/>
            <a:ext cx="11131488" cy="493393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/>
              <a:t>Specific</a:t>
            </a:r>
          </a:p>
          <a:p>
            <a:pPr>
              <a:buNone/>
            </a:pPr>
            <a:r>
              <a:rPr lang="en-US"/>
              <a:t>Measurable</a:t>
            </a:r>
          </a:p>
          <a:p>
            <a:pPr>
              <a:buNone/>
            </a:pPr>
            <a:r>
              <a:rPr lang="en-US"/>
              <a:t>Achievable</a:t>
            </a:r>
          </a:p>
          <a:p>
            <a:pPr>
              <a:buNone/>
            </a:pPr>
            <a:r>
              <a:rPr lang="en-US"/>
              <a:t>Recorded</a:t>
            </a:r>
          </a:p>
          <a:p>
            <a:pPr>
              <a:buNone/>
            </a:pPr>
            <a:r>
              <a:rPr lang="en-US"/>
              <a:t>Time phased</a:t>
            </a:r>
          </a:p>
        </p:txBody>
      </p:sp>
    </p:spTree>
    <p:extLst>
      <p:ext uri="{BB962C8B-B14F-4D97-AF65-F5344CB8AC3E}">
        <p14:creationId xmlns:p14="http://schemas.microsoft.com/office/powerpoint/2010/main" val="3438540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743075"/>
            <a:ext cx="11131488" cy="493393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/>
              <a:t>Outcome goals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/>
              <a:t>Performance goals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/>
              <a:t>Process goals</a:t>
            </a:r>
          </a:p>
        </p:txBody>
      </p:sp>
    </p:spTree>
    <p:extLst>
      <p:ext uri="{BB962C8B-B14F-4D97-AF65-F5344CB8AC3E}">
        <p14:creationId xmlns:p14="http://schemas.microsoft.com/office/powerpoint/2010/main" val="3076342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743075"/>
            <a:ext cx="11131488" cy="493393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>
                <a:solidFill>
                  <a:srgbClr val="7030A0"/>
                </a:solidFill>
              </a:rPr>
              <a:t>Outcome goals – goals that are targets directed towards an end result of the activity </a:t>
            </a:r>
            <a:r>
              <a:rPr lang="en-US" err="1">
                <a:solidFill>
                  <a:srgbClr val="7030A0"/>
                </a:solidFill>
              </a:rPr>
              <a:t>eg</a:t>
            </a:r>
            <a:r>
              <a:rPr lang="en-US">
                <a:solidFill>
                  <a:srgbClr val="7030A0"/>
                </a:solidFill>
              </a:rPr>
              <a:t>. Wanting to win a netball match. 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>
                <a:solidFill>
                  <a:srgbClr val="70AD47"/>
                </a:solidFill>
              </a:rPr>
              <a:t>Performance goals – goals that are directed towards the individual's end  performance </a:t>
            </a:r>
            <a:r>
              <a:rPr lang="en-US" err="1">
                <a:solidFill>
                  <a:srgbClr val="70AD47"/>
                </a:solidFill>
              </a:rPr>
              <a:t>eg</a:t>
            </a:r>
            <a:r>
              <a:rPr lang="en-US">
                <a:solidFill>
                  <a:srgbClr val="70AD47"/>
                </a:solidFill>
              </a:rPr>
              <a:t>. Improve my batting average in cricket. 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>
                <a:solidFill>
                  <a:srgbClr val="5B9BD5"/>
                </a:solidFill>
              </a:rPr>
              <a:t>Process goals – goals that are used to improve a skill and are often related to technique </a:t>
            </a:r>
            <a:r>
              <a:rPr lang="en-US" err="1">
                <a:solidFill>
                  <a:srgbClr val="5B9BD5"/>
                </a:solidFill>
              </a:rPr>
              <a:t>eg</a:t>
            </a:r>
            <a:r>
              <a:rPr lang="en-US">
                <a:solidFill>
                  <a:srgbClr val="5B9BD5"/>
                </a:solidFill>
              </a:rPr>
              <a:t>. Improve my batting technique in cricket. </a:t>
            </a:r>
          </a:p>
        </p:txBody>
      </p:sp>
    </p:spTree>
    <p:extLst>
      <p:ext uri="{BB962C8B-B14F-4D97-AF65-F5344CB8AC3E}">
        <p14:creationId xmlns:p14="http://schemas.microsoft.com/office/powerpoint/2010/main" val="1079550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743075"/>
            <a:ext cx="11131488" cy="493393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>
                <a:solidFill>
                  <a:srgbClr val="000000"/>
                </a:solidFill>
              </a:rPr>
              <a:t>Other factors affecting goal setting</a:t>
            </a:r>
          </a:p>
          <a:p>
            <a:pPr>
              <a:buNone/>
            </a:pPr>
            <a:endParaRPr lang="en-US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>
                <a:solidFill>
                  <a:srgbClr val="000000"/>
                </a:solidFill>
              </a:rPr>
              <a:t>Long term goal is a progressive process and must start with achieving a short term goal. </a:t>
            </a:r>
          </a:p>
          <a:p>
            <a:pPr>
              <a:buNone/>
            </a:pPr>
            <a:r>
              <a:rPr lang="en-US">
                <a:solidFill>
                  <a:srgbClr val="000000"/>
                </a:solidFill>
              </a:rPr>
              <a:t>Short term goal provide a greater opportunity for success, which can reinforce positive feelings and in turn help control anxiety levels. </a:t>
            </a:r>
          </a:p>
          <a:p>
            <a:pPr>
              <a:buNone/>
            </a:pPr>
            <a:r>
              <a:rPr lang="en-US">
                <a:solidFill>
                  <a:srgbClr val="000000"/>
                </a:solidFill>
              </a:rPr>
              <a:t>Many athletes use realistic target dates to help them achieve their short-term goals. </a:t>
            </a:r>
          </a:p>
        </p:txBody>
      </p:sp>
    </p:spTree>
    <p:extLst>
      <p:ext uri="{BB962C8B-B14F-4D97-AF65-F5344CB8AC3E}">
        <p14:creationId xmlns:p14="http://schemas.microsoft.com/office/powerpoint/2010/main" val="1873424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Effective goal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743075"/>
            <a:ext cx="11131488" cy="493393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>
                <a:solidFill>
                  <a:srgbClr val="000000"/>
                </a:solidFill>
              </a:rPr>
              <a:t>There must be a breakdown</a:t>
            </a:r>
            <a:r>
              <a:rPr lang="en-US"/>
              <a:t> of the overall goals that you want to achieve for goal setting to be effective. </a:t>
            </a:r>
          </a:p>
          <a:p>
            <a:pPr>
              <a:buNone/>
            </a:pPr>
            <a:r>
              <a:rPr lang="en-US" err="1"/>
              <a:t>Eg</a:t>
            </a:r>
            <a:r>
              <a:rPr lang="en-US"/>
              <a:t>. To win the league, the team may have to concentrate on winning more games away from home. For this to be achieved there may be short-term goals of improving the attacking of the team. </a:t>
            </a:r>
          </a:p>
          <a:p>
            <a:pPr>
              <a:buNone/>
            </a:pPr>
            <a:r>
              <a:rPr lang="en-US"/>
              <a:t>It can be more motivating to split long term goals into medium term and short term goals which are more specific and manageable over a short period of time. </a:t>
            </a:r>
          </a:p>
        </p:txBody>
      </p:sp>
    </p:spTree>
    <p:extLst>
      <p:ext uri="{BB962C8B-B14F-4D97-AF65-F5344CB8AC3E}">
        <p14:creationId xmlns:p14="http://schemas.microsoft.com/office/powerpoint/2010/main" val="3557279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Sharing decision-making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657350"/>
            <a:ext cx="11131488" cy="493393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/>
              <a:t>Goals that are set through negotiation and agreement are far more effective than externally set goals. </a:t>
            </a:r>
          </a:p>
          <a:p>
            <a:pPr>
              <a:buNone/>
            </a:pPr>
            <a:r>
              <a:rPr lang="en-US"/>
              <a:t>The participant will have a sense of ownership over the goal setting and will be better motivated to achieve.</a:t>
            </a:r>
          </a:p>
          <a:p>
            <a:pPr>
              <a:buNone/>
            </a:pPr>
            <a:r>
              <a:rPr lang="en-US"/>
              <a:t>Goal setting is also likely to be fairer and more realistic if all parties involved have an input. </a:t>
            </a:r>
          </a:p>
        </p:txBody>
      </p:sp>
    </p:spTree>
    <p:extLst>
      <p:ext uri="{BB962C8B-B14F-4D97-AF65-F5344CB8AC3E}">
        <p14:creationId xmlns:p14="http://schemas.microsoft.com/office/powerpoint/2010/main" val="4219411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100" y="1027113"/>
            <a:ext cx="10798197" cy="324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186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Groups &amp;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Teams operate in groups.</a:t>
            </a:r>
          </a:p>
          <a:p>
            <a:r>
              <a:rPr lang="en-US"/>
              <a:t>Spectators in groups.</a:t>
            </a:r>
          </a:p>
          <a:p>
            <a:r>
              <a:rPr lang="en-US"/>
              <a:t>It is important to understand how and why people work together, in order to </a:t>
            </a:r>
            <a:r>
              <a:rPr lang="en-US" err="1"/>
              <a:t>maximise</a:t>
            </a:r>
            <a:r>
              <a:rPr lang="en-US"/>
              <a:t> performance of all within the team.</a:t>
            </a:r>
          </a:p>
          <a:p>
            <a:r>
              <a:rPr lang="en-US"/>
              <a:t>The process between the group and within the groups is called group dynamics.</a:t>
            </a:r>
          </a:p>
          <a:p>
            <a:r>
              <a:rPr lang="en-US"/>
              <a:t>The relationships within a group are extremely complex because of the internal and external influence on group performance.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4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1323975"/>
            <a:ext cx="10515600" cy="1325563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500" y="304800"/>
            <a:ext cx="8517014" cy="58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5176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4825" y="457200"/>
            <a:ext cx="6950475" cy="257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79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566738"/>
            <a:ext cx="10878913" cy="80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440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566738"/>
            <a:ext cx="10878913" cy="806758"/>
          </a:xfrm>
          <a:prstGeom prst="rect">
            <a:avLst/>
          </a:prstGeom>
        </p:spPr>
      </p:pic>
      <p:pic>
        <p:nvPicPr>
          <p:cNvPr id="3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425" y="2219325"/>
            <a:ext cx="10423969" cy="346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08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Groups/sports team formation</a:t>
            </a:r>
            <a:endParaRPr lang="en-US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Tuckman 1965</a:t>
            </a:r>
          </a:p>
          <a:p>
            <a:endParaRPr lang="en-US"/>
          </a:p>
          <a:p>
            <a:pPr marL="0" indent="0">
              <a:buNone/>
            </a:pPr>
            <a:r>
              <a:rPr lang="en-US"/>
              <a:t>1 – Forming</a:t>
            </a:r>
          </a:p>
          <a:p>
            <a:pPr marL="0" indent="0">
              <a:buNone/>
            </a:pPr>
            <a:r>
              <a:rPr lang="en-US"/>
              <a:t>2 – Storming</a:t>
            </a:r>
          </a:p>
          <a:p>
            <a:pPr marL="0" indent="0">
              <a:buNone/>
            </a:pPr>
            <a:r>
              <a:rPr lang="en-US"/>
              <a:t>3 – Norming</a:t>
            </a:r>
          </a:p>
          <a:p>
            <a:pPr marL="0" indent="0">
              <a:buNone/>
            </a:pPr>
            <a:r>
              <a:rPr lang="en-US"/>
              <a:t>4 – Performing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19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 cohesion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743075"/>
            <a:ext cx="10515600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Festinger 1963 – Cohesiveness if the total field of forces which act on members to remain in the group. 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Cohesion concerns the motivation which attracts individuals to the group and the resistance of those members to the group breaking up. 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Carron 1980 – two dimensions of cohesion</a:t>
            </a:r>
          </a:p>
          <a:p>
            <a:pPr marL="0" indent="0">
              <a:buNone/>
            </a:pPr>
            <a:r>
              <a:rPr lang="en-US"/>
              <a:t>1- Group integration; how individual members of the group feel about the group as a whole.</a:t>
            </a:r>
          </a:p>
          <a:p>
            <a:pPr marL="0" indent="0">
              <a:buNone/>
            </a:pPr>
            <a:r>
              <a:rPr lang="en-US"/>
              <a:t>2- Individual attraction to the group; how attracted the individuals are to the group. 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5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 cohesion Example – RSA Rugby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74307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1995 RWC Winners</a:t>
            </a:r>
          </a:p>
          <a:p>
            <a:pPr marL="0" indent="0">
              <a:buNone/>
            </a:pPr>
            <a:r>
              <a:rPr lang="en-US"/>
              <a:t>Made up of individuals wo had a high regard for all other members of the ream and who resisted any break-up o the team after the competition finished. </a:t>
            </a:r>
          </a:p>
        </p:txBody>
      </p:sp>
    </p:spTree>
    <p:extLst>
      <p:ext uri="{BB962C8B-B14F-4D97-AF65-F5344CB8AC3E}">
        <p14:creationId xmlns:p14="http://schemas.microsoft.com/office/powerpoint/2010/main" val="3217160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Group/sports team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74307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Bringing the best individuals together will increase the chances of you having the best team. 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Steiner 1972 model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Actual productivity = potential productivity – loses due to faulty processes.</a:t>
            </a:r>
          </a:p>
        </p:txBody>
      </p:sp>
    </p:spTree>
    <p:extLst>
      <p:ext uri="{BB962C8B-B14F-4D97-AF65-F5344CB8AC3E}">
        <p14:creationId xmlns:p14="http://schemas.microsoft.com/office/powerpoint/2010/main" val="117113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Group/sports team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743075"/>
            <a:ext cx="11131488" cy="493393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Actual productivity = potential productivity – loses due to faulty processes.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PP = best possible performance of the group, taking into account resources available, and abilities of individual team members. </a:t>
            </a:r>
          </a:p>
          <a:p>
            <a:pPr marL="0" indent="0">
              <a:buNone/>
            </a:pPr>
            <a:r>
              <a:rPr lang="en-US"/>
              <a:t>LDFP = </a:t>
            </a:r>
          </a:p>
          <a:p>
            <a:pPr marL="0" indent="0">
              <a:buNone/>
            </a:pPr>
            <a:r>
              <a:rPr lang="en-US"/>
              <a:t>1 – Co-ordination problems; if co-ordination and timing of team members do not match, team strategies that depend on them will suffer, and therefore so will team performance. </a:t>
            </a:r>
          </a:p>
          <a:p>
            <a:pPr marL="0" indent="0">
              <a:buNone/>
            </a:pPr>
            <a:r>
              <a:rPr lang="en-US"/>
              <a:t>2 – Motivation problems; if individual members of a team are not motivated to the same extent, they will be pulling in different directions and the potential of the team will not be </a:t>
            </a:r>
            <a:r>
              <a:rPr lang="en-US" err="1"/>
              <a:t>realised</a:t>
            </a:r>
            <a:r>
              <a:rPr lang="en-US"/>
              <a:t>. E.g. Playing netball, some play to win, some play to be with friends.</a:t>
            </a:r>
          </a:p>
        </p:txBody>
      </p:sp>
    </p:spTree>
    <p:extLst>
      <p:ext uri="{BB962C8B-B14F-4D97-AF65-F5344CB8AC3E}">
        <p14:creationId xmlns:p14="http://schemas.microsoft.com/office/powerpoint/2010/main" val="3608406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err="1"/>
              <a:t>Ringelmann</a:t>
            </a:r>
            <a:r>
              <a:rPr lang="en-US"/>
              <a:t>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743075"/>
            <a:ext cx="11131488" cy="493393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None/>
            </a:pPr>
            <a:r>
              <a:rPr lang="en-US"/>
              <a:t>The average individual performance decreases as the group size increases. 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/>
              <a:t>Rope pulling task, identified that groups pulled with more force that individuals, however each individuals pulling forces was greater. </a:t>
            </a:r>
          </a:p>
          <a:p>
            <a:pPr>
              <a:buNone/>
            </a:pPr>
            <a:r>
              <a:rPr lang="en-US"/>
              <a:t>Eight people pulled only as hard as four times as hard as one, not eight times as hard. </a:t>
            </a:r>
          </a:p>
          <a:p>
            <a:pPr>
              <a:buNone/>
            </a:pPr>
            <a:r>
              <a:rPr lang="en-US"/>
              <a:t>Ingham (1974) showed that this loss in performance was due to both co-ordination and motivational problems, but was mainly caused by individuals within the group losing motivation. </a:t>
            </a:r>
          </a:p>
          <a:p>
            <a:pPr>
              <a:buNone/>
            </a:pPr>
            <a:r>
              <a:rPr lang="en-US"/>
              <a:t>Social loafing – when some individuals lose motivation, when their efforts may not recognised or group identity is </a:t>
            </a:r>
            <a:r>
              <a:rPr lang="en-US" err="1"/>
              <a:t>disppearing</a:t>
            </a:r>
            <a:r>
              <a:rPr lang="en-US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243782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err="1"/>
              <a:t>Ringelmann</a:t>
            </a:r>
            <a:r>
              <a:rPr lang="en-US"/>
              <a:t>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743075"/>
            <a:ext cx="11131488" cy="493393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None/>
            </a:pPr>
            <a:endParaRPr lang="en-US"/>
          </a:p>
          <a:p>
            <a:pPr>
              <a:buNone/>
            </a:pPr>
            <a:r>
              <a:rPr lang="en-US"/>
              <a:t>Social loafing – when some individuals lose motivation, when their efforts may not recognised or group identity is disappearing. </a:t>
            </a:r>
          </a:p>
          <a:p>
            <a:pPr>
              <a:buNone/>
            </a:pPr>
            <a:r>
              <a:rPr lang="en-US"/>
              <a:t>Social loafing is undesirable in teams and should be eliminated as far as possible. </a:t>
            </a:r>
          </a:p>
          <a:p>
            <a:pPr>
              <a:buNone/>
            </a:pPr>
            <a:r>
              <a:rPr lang="en-US"/>
              <a:t>If lack of team identity is the reason what could you do ?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/>
              <a:t>To cut down on losses in team performance due to co-ordination difficulties, you should select people based on their interactive skills. It should be </a:t>
            </a:r>
            <a:r>
              <a:rPr lang="en-US" err="1"/>
              <a:t>emphasised</a:t>
            </a:r>
            <a:r>
              <a:rPr lang="en-US"/>
              <a:t> that good co-ordination will eventually lead to better performance. Games using smaller teams may help to co-ordinate the actions of different sets of players within a team. </a:t>
            </a:r>
          </a:p>
        </p:txBody>
      </p:sp>
    </p:spTree>
    <p:extLst>
      <p:ext uri="{BB962C8B-B14F-4D97-AF65-F5344CB8AC3E}">
        <p14:creationId xmlns:p14="http://schemas.microsoft.com/office/powerpoint/2010/main" val="588586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EC3324F5971D4B83C2C0323DC40689" ma:contentTypeVersion="2" ma:contentTypeDescription="Create a new document." ma:contentTypeScope="" ma:versionID="1b85d4978ae80e04e334c706cdc54aba">
  <xsd:schema xmlns:xsd="http://www.w3.org/2001/XMLSchema" xmlns:xs="http://www.w3.org/2001/XMLSchema" xmlns:p="http://schemas.microsoft.com/office/2006/metadata/properties" xmlns:ns2="34489774-0ce9-45ff-936a-ee1185cfeabb" targetNamespace="http://schemas.microsoft.com/office/2006/metadata/properties" ma:root="true" ma:fieldsID="ed85f4c9f1708b03a93f8e1ca3092023" ns2:_="">
    <xsd:import namespace="34489774-0ce9-45ff-936a-ee1185cfea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489774-0ce9-45ff-936a-ee1185cfea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5522AC-0E63-49DB-9E84-4A3947091F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489774-0ce9-45ff-936a-ee1185cfe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136A42-0B9E-46CF-88E7-862BDEAEAB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EFFCC1-E831-4590-AAFC-9E4D91F23C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Goal setting in sports performance</vt:lpstr>
      <vt:lpstr>Groups &amp; teams</vt:lpstr>
      <vt:lpstr>Groups/sports team formation</vt:lpstr>
      <vt:lpstr>Team cohesion</vt:lpstr>
      <vt:lpstr>Team cohesion Example – RSA Rugby</vt:lpstr>
      <vt:lpstr>Group/sports team performance</vt:lpstr>
      <vt:lpstr>Group/sports team performance</vt:lpstr>
      <vt:lpstr>The Ringelmann effect</vt:lpstr>
      <vt:lpstr>The Ringelmann effect</vt:lpstr>
      <vt:lpstr>Goal setting</vt:lpstr>
      <vt:lpstr>Four ways goal setting can be used to affect performance. </vt:lpstr>
      <vt:lpstr>SMART goal setting. </vt:lpstr>
      <vt:lpstr>SMART goal setting. </vt:lpstr>
      <vt:lpstr>Types of goals</vt:lpstr>
      <vt:lpstr>Types of goals</vt:lpstr>
      <vt:lpstr>Types of goals</vt:lpstr>
      <vt:lpstr>Effective goal setting</vt:lpstr>
      <vt:lpstr>Sharing decision-making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setting in sports performance</dc:title>
  <cp:revision>1</cp:revision>
  <dcterms:modified xsi:type="dcterms:W3CDTF">2017-10-13T10:40:32Z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0x010100B4EC3324F5971D4B83C2C0323DC40689</vt:lpwstr>
  </property>
</Properties>
</file>