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57" r:id="rId6"/>
    <p:sldId id="260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6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DA0B0-F56F-4488-BA8B-D92D18B4072E}" type="datetimeFigureOut">
              <a:rPr lang="en-US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2102D-3D62-4F51-8405-AAA369A6E67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Studied under personality.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102D-3D62-4F51-8405-AAA369A6E673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3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Studied under personality.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102D-3D62-4F51-8405-AAA369A6E673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76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Studied under personality.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102D-3D62-4F51-8405-AAA369A6E673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12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Studied under personality.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102D-3D62-4F51-8405-AAA369A6E673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44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Studied under personality.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102D-3D62-4F51-8405-AAA369A6E673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37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Studied under personality.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102D-3D62-4F51-8405-AAA369A6E673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53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pBOE_CnnN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lftUmF-GSw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BC7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images (5).jpg">
            <a:extLst>
              <a:ext uri="{FF2B5EF4-FFF2-40B4-BE49-F238E27FC236}">
                <a16:creationId xmlns:a16="http://schemas.microsoft.com/office/drawing/2014/main" id="{E646E03D-8FB7-4898-8657-322DF6099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12973"/>
            <a:ext cx="5459470" cy="36330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en-US" sz="5400" b="1" u="sng">
                <a:solidFill>
                  <a:srgbClr val="FFFFFF"/>
                </a:solidFill>
              </a:rPr>
              <a:t>Leadership in Sport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800">
                <a:solidFill>
                  <a:srgbClr val="FFFFFF"/>
                </a:solidFill>
              </a:rPr>
              <a:t>WLS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B9D0-A4BD-4FB7-A1D7-FC367E8F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What do you prefer?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F9283-E407-4492-875A-3B7280829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Identify your preferences for coaching </a:t>
            </a:r>
            <a:r>
              <a:rPr lang="en-US" err="1"/>
              <a:t>behaviour</a:t>
            </a:r>
            <a:r>
              <a:rPr lang="en-US"/>
              <a:t>, either as a coach or as a performer. </a:t>
            </a:r>
          </a:p>
          <a:p>
            <a:r>
              <a:rPr lang="en-US"/>
              <a:t>What sort of atmosphere do you thrive in?</a:t>
            </a:r>
          </a:p>
        </p:txBody>
      </p:sp>
    </p:spTree>
    <p:extLst>
      <p:ext uri="{BB962C8B-B14F-4D97-AF65-F5344CB8AC3E}">
        <p14:creationId xmlns:p14="http://schemas.microsoft.com/office/powerpoint/2010/main" val="2061737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B9D0-A4BD-4FB7-A1D7-FC367E8F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What do you prefer?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F9283-E407-4492-875A-3B7280829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Identify your preferences for coaching </a:t>
            </a:r>
            <a:r>
              <a:rPr lang="en-US" err="1"/>
              <a:t>behaviour</a:t>
            </a:r>
            <a:r>
              <a:rPr lang="en-US"/>
              <a:t>, either as a coach or as a performer. </a:t>
            </a:r>
          </a:p>
          <a:p>
            <a:r>
              <a:rPr lang="en-US" b="1" u="sng" err="1"/>
              <a:t>Generalisations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- Novice prefer more rewards experts prefer more democratic and social support coaching. </a:t>
            </a:r>
          </a:p>
          <a:p>
            <a:pPr marL="0" indent="0">
              <a:buNone/>
            </a:pPr>
            <a:r>
              <a:rPr lang="en-US"/>
              <a:t>- Team members prefer more training and instruction, autocratic coaching and rewards. Individual sports people prefer democratic coaching and social support. </a:t>
            </a:r>
          </a:p>
          <a:p>
            <a:pPr marL="0" indent="0">
              <a:buNone/>
            </a:pPr>
            <a:r>
              <a:rPr lang="en-US"/>
              <a:t>- Male athletes prefer a more autocratic style of coaching and females prefer a democratic style. </a:t>
            </a:r>
          </a:p>
          <a:p>
            <a:pPr marL="0" indent="0">
              <a:buNone/>
            </a:pPr>
            <a:r>
              <a:rPr lang="en-US"/>
              <a:t>- Older athletes prefer democratic coaching, social support and training and instruction. Athletes of all ages value rewards equally. </a:t>
            </a:r>
          </a:p>
        </p:txBody>
      </p:sp>
    </p:spTree>
    <p:extLst>
      <p:ext uri="{BB962C8B-B14F-4D97-AF65-F5344CB8AC3E}">
        <p14:creationId xmlns:p14="http://schemas.microsoft.com/office/powerpoint/2010/main" val="759657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8B05C-0727-4C7D-83ED-4A60B701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/>
              <a:t>What style of leadership would you adopt in the following situations 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65583-E86D-48EC-9C1E-D28E7C352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You are introducing yourself as the new coach to a hostile group. </a:t>
            </a:r>
          </a:p>
          <a:p>
            <a:r>
              <a:rPr lang="en-US"/>
              <a:t>You would like to bring together a very large group of athletes as a team before a big meeting. </a:t>
            </a:r>
          </a:p>
          <a:p>
            <a:r>
              <a:rPr lang="en-US"/>
              <a:t>You are coaching a highly skilled tennis player. </a:t>
            </a:r>
          </a:p>
          <a:p>
            <a:r>
              <a:rPr lang="en-US"/>
              <a:t>A friendly, successful team of cricket players ask you to be their coach. </a:t>
            </a:r>
          </a:p>
          <a:p>
            <a:r>
              <a:rPr lang="en-US"/>
              <a:t>A novice weightlifter needs coaching just before the lift. </a:t>
            </a:r>
          </a:p>
          <a:p>
            <a:endParaRPr lang="en-US"/>
          </a:p>
          <a:p>
            <a:pPr marL="0" indent="0">
              <a:buNone/>
            </a:pPr>
            <a:r>
              <a:rPr lang="en-US" i="1"/>
              <a:t>Consider characteristics of the leader, situational factors, team member's characteristics.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5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4E69-ED98-4744-868E-3FA2FAEE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Theories of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ED03-E4F3-4525-B888-11BC82D8B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Trait perspective</a:t>
            </a:r>
          </a:p>
          <a:p>
            <a:r>
              <a:rPr lang="en-US"/>
              <a:t>Social learning theory</a:t>
            </a:r>
          </a:p>
          <a:p>
            <a:r>
              <a:rPr lang="en-US"/>
              <a:t>Interactionist theory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2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4E69-ED98-4744-868E-3FA2FAEE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Theories of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ED03-E4F3-4525-B888-11BC82D8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514475"/>
            <a:ext cx="11213656" cy="48891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u="sng"/>
              <a:t>Trait perspective</a:t>
            </a:r>
          </a:p>
          <a:p>
            <a:pPr marL="0" indent="0">
              <a:buNone/>
            </a:pPr>
            <a:r>
              <a:rPr lang="en-US"/>
              <a:t>Genetic disposition or innate characteristics that show leadership qualities.</a:t>
            </a:r>
          </a:p>
          <a:p>
            <a:pPr marL="0" indent="0">
              <a:buNone/>
            </a:pPr>
            <a:r>
              <a:rPr lang="en-US"/>
              <a:t>Great leaders are born and not made. </a:t>
            </a:r>
          </a:p>
          <a:p>
            <a:pPr marL="0" indent="0">
              <a:buNone/>
            </a:pPr>
            <a:r>
              <a:rPr lang="en-US"/>
              <a:t>Leaders do have certain characteristics that make them effective, doubts whether this is all innate. </a:t>
            </a:r>
          </a:p>
          <a:p>
            <a:pPr marL="0" indent="0">
              <a:buNone/>
            </a:pPr>
            <a:r>
              <a:rPr lang="en-US"/>
              <a:t>Leadership traits are stable and enduring and can be </a:t>
            </a:r>
            <a:r>
              <a:rPr lang="en-US" err="1"/>
              <a:t>generalised</a:t>
            </a:r>
            <a:r>
              <a:rPr lang="en-US"/>
              <a:t> across different situations that make some people leaders in all situations that they are in. </a:t>
            </a:r>
          </a:p>
          <a:p>
            <a:pPr marL="0" indent="0">
              <a:buNone/>
            </a:pPr>
            <a:r>
              <a:rPr lang="en-US"/>
              <a:t>There are arguments against this theory; people in sport tend to be quite specific in their leadership skill.</a:t>
            </a:r>
          </a:p>
          <a:p>
            <a:pPr marL="0" indent="0">
              <a:buNone/>
            </a:pPr>
            <a:r>
              <a:rPr lang="en-US"/>
              <a:t>The environment is not taking into account. 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2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4E69-ED98-4744-868E-3FA2FAEE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Theories of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ED03-E4F3-4525-B888-11BC82D8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514475"/>
            <a:ext cx="11213656" cy="48891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/>
              <a:t>Trait perspective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3600"/>
              <a:t>- Certain traits produce certain patterns of </a:t>
            </a:r>
            <a:r>
              <a:rPr lang="en-US" sz="3600" err="1"/>
              <a:t>behaviour</a:t>
            </a:r>
            <a:r>
              <a:rPr lang="en-US" sz="3600"/>
              <a:t>.</a:t>
            </a:r>
          </a:p>
          <a:p>
            <a:pPr marL="0" indent="0">
              <a:buNone/>
            </a:pPr>
            <a:r>
              <a:rPr lang="en-US" sz="3600"/>
              <a:t>- These patterns are consistent across different situations. </a:t>
            </a:r>
          </a:p>
          <a:p>
            <a:pPr marL="0" indent="0">
              <a:buNone/>
            </a:pPr>
            <a:r>
              <a:rPr lang="en-US" sz="3600"/>
              <a:t>- People are born with these leadership traits.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21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4E69-ED98-4744-868E-3FA2FAEE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Theories of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ED03-E4F3-4525-B888-11BC82D8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514475"/>
            <a:ext cx="11213656" cy="488916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b="1" u="sng"/>
              <a:t>Social learning theory</a:t>
            </a:r>
          </a:p>
          <a:p>
            <a:pPr marL="0" indent="0">
              <a:buNone/>
            </a:pPr>
            <a:endParaRPr lang="en-US"/>
          </a:p>
          <a:p>
            <a:pPr>
              <a:buNone/>
            </a:pPr>
            <a:r>
              <a:rPr lang="en-US" sz="3600"/>
              <a:t>Leadership </a:t>
            </a:r>
            <a:r>
              <a:rPr lang="en-US" sz="3600" err="1"/>
              <a:t>chracteristics</a:t>
            </a:r>
            <a:r>
              <a:rPr lang="en-US" sz="3600"/>
              <a:t> are learning from others. </a:t>
            </a:r>
          </a:p>
          <a:p>
            <a:pPr>
              <a:buNone/>
            </a:pPr>
            <a:r>
              <a:rPr lang="en-US" sz="3600" err="1"/>
              <a:t>Behaviour</a:t>
            </a:r>
            <a:r>
              <a:rPr lang="en-US" sz="3600"/>
              <a:t> of others is watched and copied (vicarious learning).</a:t>
            </a:r>
          </a:p>
          <a:p>
            <a:pPr>
              <a:buNone/>
            </a:pPr>
            <a:r>
              <a:rPr lang="en-US" sz="3600"/>
              <a:t>Observing others showing leadership </a:t>
            </a:r>
            <a:r>
              <a:rPr lang="en-US" sz="3600" err="1"/>
              <a:t>behaviour</a:t>
            </a:r>
            <a:r>
              <a:rPr lang="en-US" sz="3600"/>
              <a:t>, if that person is of higher status to you, you are more likely to copy that </a:t>
            </a:r>
            <a:r>
              <a:rPr lang="en-US" sz="3600" err="1"/>
              <a:t>behaviour</a:t>
            </a:r>
            <a:r>
              <a:rPr lang="en-US" sz="3600"/>
              <a:t>. </a:t>
            </a:r>
          </a:p>
          <a:p>
            <a:pPr>
              <a:buNone/>
            </a:pPr>
            <a:r>
              <a:rPr lang="en-US" sz="3600"/>
              <a:t>Theory shows the importance of the social environment for adopting leadership qualities.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13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4E69-ED98-4744-868E-3FA2FAEE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Theories of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ED03-E4F3-4525-B888-11BC82D8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514475"/>
            <a:ext cx="11213656" cy="48891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/>
              <a:t>Interactionist theory</a:t>
            </a:r>
          </a:p>
          <a:p>
            <a:endParaRPr lang="en-US" b="1" u="sng"/>
          </a:p>
          <a:p>
            <a:pPr marL="0" indent="0">
              <a:buNone/>
            </a:pPr>
            <a:r>
              <a:rPr lang="en-US"/>
              <a:t>- Individuals may well have certain in-born traits, such as assertiveness, but are not evident unless a situation demands the leadership </a:t>
            </a:r>
            <a:r>
              <a:rPr lang="en-US" err="1"/>
              <a:t>behaviour</a:t>
            </a:r>
            <a:r>
              <a:rPr lang="en-US"/>
              <a:t>.</a:t>
            </a:r>
          </a:p>
          <a:p>
            <a:pPr marL="0" indent="0">
              <a:buNone/>
            </a:pPr>
            <a:r>
              <a:rPr lang="en-US"/>
              <a:t>- Some people are not generally leaders in everyday life, but can show leadership qualities in sports situations. </a:t>
            </a:r>
          </a:p>
          <a:p>
            <a:pPr marL="0" indent="0">
              <a:buNone/>
            </a:pPr>
            <a:r>
              <a:rPr lang="en-US"/>
              <a:t>Involves the interaction of traits and the changing environment.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69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F3B8C-574C-4C49-AB0D-AEFBAA46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err="1"/>
              <a:t>Chelladurai's</a:t>
            </a:r>
            <a:r>
              <a:rPr lang="en-US" b="1" u="sng"/>
              <a:t> multi-dimensional model of sports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4FD82-B9E7-4976-917A-684A89620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http://www.showme.com/sh/?h=ZFuURCy</a:t>
            </a:r>
          </a:p>
        </p:txBody>
      </p:sp>
    </p:spTree>
    <p:extLst>
      <p:ext uri="{BB962C8B-B14F-4D97-AF65-F5344CB8AC3E}">
        <p14:creationId xmlns:p14="http://schemas.microsoft.com/office/powerpoint/2010/main" val="683837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4E69-ED98-4744-868E-3FA2FAEE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Theories of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ED03-E4F3-4525-B888-11BC82D8B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Trait perspective</a:t>
            </a:r>
          </a:p>
          <a:p>
            <a:r>
              <a:rPr lang="en-US"/>
              <a:t>Social learning theory</a:t>
            </a:r>
          </a:p>
          <a:p>
            <a:r>
              <a:rPr lang="en-US"/>
              <a:t>Interactionist theory</a:t>
            </a:r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BDE47B7-3E3D-4C2C-889C-4E5EE90A3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85875"/>
            <a:ext cx="10944853" cy="543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5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E5BD9-8F13-4AFA-9AC1-C0ABEB6A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CA4B-CF1A-459A-A700-AB312CF30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An individual having enough influence over the </a:t>
            </a:r>
            <a:r>
              <a:rPr lang="en-US" err="1"/>
              <a:t>behaviour</a:t>
            </a:r>
            <a:r>
              <a:rPr lang="en-US"/>
              <a:t> of others.</a:t>
            </a:r>
          </a:p>
          <a:p>
            <a:pPr marL="0" indent="0">
              <a:buNone/>
            </a:pPr>
            <a:r>
              <a:rPr lang="en-US"/>
              <a:t>Motivate others to follow goals.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Effective leaderships impacts on performance. 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 good leader can motivate others and can give focus or direction towards goals.</a:t>
            </a:r>
          </a:p>
        </p:txBody>
      </p:sp>
    </p:spTree>
    <p:extLst>
      <p:ext uri="{BB962C8B-B14F-4D97-AF65-F5344CB8AC3E}">
        <p14:creationId xmlns:p14="http://schemas.microsoft.com/office/powerpoint/2010/main" val="194129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E5BD9-8F13-4AFA-9AC1-C0ABEB6A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CA4B-CF1A-459A-A700-AB312CF30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/>
              <a:t>"as the behavioral process influencing individuals and groups towards set goals" Barrow 1977.</a:t>
            </a:r>
          </a:p>
        </p:txBody>
      </p:sp>
    </p:spTree>
    <p:extLst>
      <p:ext uri="{BB962C8B-B14F-4D97-AF65-F5344CB8AC3E}">
        <p14:creationId xmlns:p14="http://schemas.microsoft.com/office/powerpoint/2010/main" val="166153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8A900-FAB6-40C5-B7C0-2FA480E0C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568FE-E7B4-424B-BB07-F1BE7607A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List as many different leader positions in sport.</a:t>
            </a:r>
          </a:p>
        </p:txBody>
      </p:sp>
    </p:spTree>
    <p:extLst>
      <p:ext uri="{BB962C8B-B14F-4D97-AF65-F5344CB8AC3E}">
        <p14:creationId xmlns:p14="http://schemas.microsoft.com/office/powerpoint/2010/main" val="69977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8A900-FAB6-40C5-B7C0-2FA480E0C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568FE-E7B4-424B-BB07-F1BE7607A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87513"/>
            <a:ext cx="6336869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List as many different leader positions in sport.</a:t>
            </a:r>
          </a:p>
          <a:p>
            <a:pPr marL="0" indent="0">
              <a:buNone/>
            </a:pPr>
            <a:r>
              <a:rPr lang="en-US"/>
              <a:t>- Captain</a:t>
            </a:r>
          </a:p>
          <a:p>
            <a:pPr marL="0" indent="0">
              <a:buNone/>
            </a:pPr>
            <a:r>
              <a:rPr lang="en-US"/>
              <a:t>- Manager</a:t>
            </a:r>
          </a:p>
          <a:p>
            <a:pPr marL="0" indent="0">
              <a:buNone/>
            </a:pPr>
            <a:r>
              <a:rPr lang="en-US"/>
              <a:t>- Director</a:t>
            </a:r>
          </a:p>
          <a:p>
            <a:pPr marL="0" indent="0">
              <a:buNone/>
            </a:pPr>
            <a:r>
              <a:rPr lang="en-US"/>
              <a:t>- Coach</a:t>
            </a:r>
          </a:p>
          <a:p>
            <a:pPr marL="0" indent="0">
              <a:buNone/>
            </a:pPr>
            <a:r>
              <a:rPr lang="en-US"/>
              <a:t>- Physiotherapist</a:t>
            </a:r>
          </a:p>
          <a:p>
            <a:pPr marL="0" indent="0">
              <a:buNone/>
            </a:pPr>
            <a:r>
              <a:rPr lang="en-US"/>
              <a:t>- Team sports </a:t>
            </a:r>
            <a:r>
              <a:rPr lang="en-US" err="1"/>
              <a:t>pschologist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9F82C76-2555-4EFB-A194-01581BC963AA}"/>
              </a:ext>
            </a:extLst>
          </p:cNvPr>
          <p:cNvSpPr txBox="1">
            <a:spLocks/>
          </p:cNvSpPr>
          <p:nvPr/>
        </p:nvSpPr>
        <p:spPr>
          <a:xfrm>
            <a:off x="6534150" y="2838450"/>
            <a:ext cx="5438775" cy="2736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/>
              <a:t>All these positions need leadership qualities. </a:t>
            </a:r>
          </a:p>
        </p:txBody>
      </p:sp>
      <p:pic>
        <p:nvPicPr>
          <p:cNvPr id="6" name="Picture 6" descr="steph-houghton-usa-620.jpg">
            <a:extLst>
              <a:ext uri="{FF2B5EF4-FFF2-40B4-BE49-F238E27FC236}">
                <a16:creationId xmlns:a16="http://schemas.microsoft.com/office/drawing/2014/main" id="{C0CAAB95-BE76-4659-BB39-833FCE46D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475" y="2409825"/>
            <a:ext cx="2743200" cy="1544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8" descr="download (7).jpg">
            <a:extLst>
              <a:ext uri="{FF2B5EF4-FFF2-40B4-BE49-F238E27FC236}">
                <a16:creationId xmlns:a16="http://schemas.microsoft.com/office/drawing/2014/main" id="{64C390ED-19E7-485B-AE43-5B03FDD78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4585335"/>
            <a:ext cx="1895475" cy="2419350"/>
          </a:xfrm>
          <a:prstGeom prst="rect">
            <a:avLst/>
          </a:prstGeom>
        </p:spPr>
      </p:pic>
      <p:pic>
        <p:nvPicPr>
          <p:cNvPr id="10" name="Picture 10" descr="download (6).jpg">
            <a:extLst>
              <a:ext uri="{FF2B5EF4-FFF2-40B4-BE49-F238E27FC236}">
                <a16:creationId xmlns:a16="http://schemas.microsoft.com/office/drawing/2014/main" id="{A82655A9-60BB-4C12-B4CC-3AB7A0644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2425" y="4695825"/>
            <a:ext cx="2743200" cy="1625252"/>
          </a:xfrm>
          <a:prstGeom prst="rect">
            <a:avLst/>
          </a:prstGeom>
        </p:spPr>
      </p:pic>
      <p:pic>
        <p:nvPicPr>
          <p:cNvPr id="12" name="Picture 12" descr="download.jpg">
            <a:extLst>
              <a:ext uri="{FF2B5EF4-FFF2-40B4-BE49-F238E27FC236}">
                <a16:creationId xmlns:a16="http://schemas.microsoft.com/office/drawing/2014/main" id="{A0542437-93D9-42E3-940E-7A28C7FEF4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5300" y="466725"/>
            <a:ext cx="2743200" cy="153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0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F5938-A2DA-4F14-9C93-6A8704342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What makes an effective leader?</a:t>
            </a:r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9201B152-712B-4DCB-AB09-655C703F84F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33700" y="1562100"/>
            <a:ext cx="6884581" cy="518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5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F5938-A2DA-4F14-9C93-6A8704342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u="sng"/>
              <a:t>What makes an effective leader?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C6522-4CA3-4F75-8A5B-AD8FDCE40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888" y="1825625"/>
            <a:ext cx="5619473" cy="47858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Good communication skills</a:t>
            </a:r>
          </a:p>
          <a:p>
            <a:r>
              <a:rPr lang="en-US" sz="2400"/>
              <a:t>High motivation</a:t>
            </a:r>
          </a:p>
          <a:p>
            <a:r>
              <a:rPr lang="en-US" sz="2400"/>
              <a:t>Enthusiasm</a:t>
            </a:r>
          </a:p>
          <a:p>
            <a:r>
              <a:rPr lang="en-US" sz="2400"/>
              <a:t>Clear goal or vision</a:t>
            </a:r>
          </a:p>
          <a:p>
            <a:r>
              <a:rPr lang="en-US" sz="2400"/>
              <a:t>Empathy</a:t>
            </a:r>
          </a:p>
          <a:p>
            <a:r>
              <a:rPr lang="en-US" sz="2400"/>
              <a:t>Good at the sport themselves (is this always the case)</a:t>
            </a:r>
          </a:p>
          <a:p>
            <a:r>
              <a:rPr lang="en-US" sz="2400"/>
              <a:t>Charismatic</a:t>
            </a:r>
          </a:p>
          <a:p>
            <a:pPr marL="0" indent="0">
              <a:buNone/>
            </a:pPr>
            <a:r>
              <a:rPr lang="en-US" sz="2400" i="1"/>
              <a:t>Some of these qualities are learned, some may be seen as innate or natural.</a:t>
            </a:r>
            <a:endParaRPr lang="en-US" sz="2400"/>
          </a:p>
          <a:p>
            <a:pPr marL="0" indent="0">
              <a:buNone/>
            </a:pPr>
            <a:r>
              <a:rPr lang="en-US" sz="2400" i="1"/>
              <a:t>Is a leader born or made?</a:t>
            </a:r>
          </a:p>
        </p:txBody>
      </p:sp>
      <p:pic>
        <p:nvPicPr>
          <p:cNvPr id="5" name="Picture 5">
            <a:hlinkClick r:id="" action="ppaction://media"/>
            <a:extLst>
              <a:ext uri="{FF2B5EF4-FFF2-40B4-BE49-F238E27FC236}">
                <a16:creationId xmlns:a16="http://schemas.microsoft.com/office/drawing/2014/main" id="{B2BCD72C-D8BA-441F-8986-802F7759E18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5750" y="1962150"/>
            <a:ext cx="5903650" cy="387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3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31482-4215-4A0D-8BB9-15BB92F46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Emergent and prescribed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E3F02-0290-4549-A147-22DDAA37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Emergent leaders come from within the group. </a:t>
            </a:r>
          </a:p>
          <a:p>
            <a:r>
              <a:rPr lang="en-US"/>
              <a:t>Prescribed leaders are appointed from external.</a:t>
            </a:r>
          </a:p>
          <a:p>
            <a:endParaRPr lang="en-US"/>
          </a:p>
          <a:p>
            <a:r>
              <a:rPr lang="en-US"/>
              <a:t>Why?</a:t>
            </a:r>
          </a:p>
          <a:p>
            <a:r>
              <a:rPr lang="en-US"/>
              <a:t>Advantages/disadvantages are both?</a:t>
            </a:r>
          </a:p>
        </p:txBody>
      </p:sp>
    </p:spTree>
    <p:extLst>
      <p:ext uri="{BB962C8B-B14F-4D97-AF65-F5344CB8AC3E}">
        <p14:creationId xmlns:p14="http://schemas.microsoft.com/office/powerpoint/2010/main" val="138971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Leadership-quiz-2.001.jpg">
            <a:extLst>
              <a:ext uri="{FF2B5EF4-FFF2-40B4-BE49-F238E27FC236}">
                <a16:creationId xmlns:a16="http://schemas.microsoft.com/office/drawing/2014/main" id="{6EC78CF1-7FC9-449B-AE3E-4D2670878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25" b="10583"/>
          <a:stretch/>
        </p:blipFill>
        <p:spPr>
          <a:xfrm>
            <a:off x="5810250" y="2605088"/>
            <a:ext cx="6139352" cy="3289376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05B081-C5D3-4E85-BEA4-14417242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n-US" b="1" u="sng"/>
              <a:t>Leadership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8A55-FFEC-4579-8D2C-29501E97C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Autocratic/authoritarian leadership</a:t>
            </a:r>
          </a:p>
          <a:p>
            <a:r>
              <a:rPr lang="en-US" sz="2000">
                <a:solidFill>
                  <a:schemeClr val="bg1"/>
                </a:solidFill>
              </a:rPr>
              <a:t>Democratic leadership</a:t>
            </a:r>
          </a:p>
          <a:p>
            <a:r>
              <a:rPr lang="en-US" sz="2000">
                <a:solidFill>
                  <a:schemeClr val="bg1"/>
                </a:solidFill>
              </a:rPr>
              <a:t>Laissez-faire leadership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endParaRPr lang="en-US" sz="20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i="1">
                <a:solidFill>
                  <a:schemeClr val="bg1"/>
                </a:solidFill>
              </a:rPr>
              <a:t>Describe each leadership style, and explain how and why they are used. </a:t>
            </a: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5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EC3324F5971D4B83C2C0323DC40689" ma:contentTypeVersion="3" ma:contentTypeDescription="Create a new document." ma:contentTypeScope="" ma:versionID="dddf5a024ce1f13f736c9dac99cfd159">
  <xsd:schema xmlns:xsd="http://www.w3.org/2001/XMLSchema" xmlns:xs="http://www.w3.org/2001/XMLSchema" xmlns:p="http://schemas.microsoft.com/office/2006/metadata/properties" xmlns:ns2="34489774-0ce9-45ff-936a-ee1185cfeabb" targetNamespace="http://schemas.microsoft.com/office/2006/metadata/properties" ma:root="true" ma:fieldsID="7f6552d312c8fd0f9460a2dc51e37817" ns2:_="">
    <xsd:import namespace="34489774-0ce9-45ff-936a-ee1185cfe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89774-0ce9-45ff-936a-ee1185cfe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7870E9-98B5-41B1-AD8D-E5A30993D8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E3769C-21B5-4A41-9529-2ED975C63D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489774-0ce9-45ff-936a-ee1185cfe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1A8417-6532-4071-91D9-CA4C4795FE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19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Leadership in Sport</vt:lpstr>
      <vt:lpstr>Leadership</vt:lpstr>
      <vt:lpstr>Leadership</vt:lpstr>
      <vt:lpstr>Leadership</vt:lpstr>
      <vt:lpstr>Leadership</vt:lpstr>
      <vt:lpstr>What makes an effective leader?</vt:lpstr>
      <vt:lpstr>What makes an effective leader?</vt:lpstr>
      <vt:lpstr>Emergent and prescribed leaders</vt:lpstr>
      <vt:lpstr>Leadership styles</vt:lpstr>
      <vt:lpstr>What do you prefer?</vt:lpstr>
      <vt:lpstr>What do you prefer?</vt:lpstr>
      <vt:lpstr>What style of leadership would you adopt in the following situations ?</vt:lpstr>
      <vt:lpstr>Theories of Leadership</vt:lpstr>
      <vt:lpstr>Theories of Leadership</vt:lpstr>
      <vt:lpstr>Theories of Leadership</vt:lpstr>
      <vt:lpstr>Theories of Leadership</vt:lpstr>
      <vt:lpstr>Theories of Leadership</vt:lpstr>
      <vt:lpstr>Chelladurai's multi-dimensional model of sports leadership</vt:lpstr>
      <vt:lpstr>Theories of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in Sport</dc:title>
  <cp:revision>1</cp:revision>
  <dcterms:modified xsi:type="dcterms:W3CDTF">2017-11-15T13:59:39Z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0x010100B4EC3324F5971D4B83C2C0323DC40689</vt:lpwstr>
  </property>
</Properties>
</file>